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embeddedFontLst>
    <p:embeddedFont>
      <p:font typeface="Silka" pitchFamily="2" charset="77"/>
      <p:regular r:id="rId14"/>
      <p:italic r:id="rId15"/>
    </p:embeddedFont>
    <p:embeddedFont>
      <p:font typeface="Silka Bold" pitchFamily="2" charset="77"/>
      <p:bold r:id="rId16"/>
      <p:italic r:id="rId17"/>
      <p:boldItalic r:id="rId18"/>
    </p:embeddedFont>
    <p:embeddedFont>
      <p:font typeface="Silka Medium" pitchFamily="2" charset="77"/>
      <p:regular r:id="rId19"/>
      <p:italic r:id="rId20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B8E5"/>
    <a:srgbClr val="D22D40"/>
    <a:srgbClr val="003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8"/>
    <p:restoredTop sz="97821"/>
  </p:normalViewPr>
  <p:slideViewPr>
    <p:cSldViewPr snapToGrid="0">
      <p:cViewPr varScale="1">
        <p:scale>
          <a:sx n="105" d="100"/>
          <a:sy n="105" d="100"/>
        </p:scale>
        <p:origin x="2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27634-CD8F-6C48-B6A6-E3A49E7678BA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0474F1-A280-6B41-8576-DB750338406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8624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6657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91098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566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82952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51497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0474F1-A280-6B41-8576-DB7503384065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4977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2DA0EC0-6EF6-8090-9240-F3FDEA55B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</p:spPr>
        <p:txBody>
          <a:bodyPr anchor="b"/>
          <a:lstStyle>
            <a:lvl1pPr algn="ctr">
              <a:defRPr sz="6001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4339843-4AE7-8861-0C05-41ECA56D6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207" indent="0" algn="ctr">
              <a:buNone/>
              <a:defRPr sz="2000"/>
            </a:lvl2pPr>
            <a:lvl3pPr marL="914413" indent="0" algn="ctr">
              <a:buNone/>
              <a:defRPr sz="1800"/>
            </a:lvl3pPr>
            <a:lvl4pPr marL="1371620" indent="0" algn="ctr">
              <a:buNone/>
              <a:defRPr sz="1600"/>
            </a:lvl4pPr>
            <a:lvl5pPr marL="1828826" indent="0" algn="ctr">
              <a:buNone/>
              <a:defRPr sz="1600"/>
            </a:lvl5pPr>
            <a:lvl6pPr marL="2286033" indent="0" algn="ctr">
              <a:buNone/>
              <a:defRPr sz="1600"/>
            </a:lvl6pPr>
            <a:lvl7pPr marL="2743239" indent="0" algn="ctr">
              <a:buNone/>
              <a:defRPr sz="1600"/>
            </a:lvl7pPr>
            <a:lvl8pPr marL="3200446" indent="0" algn="ctr">
              <a:buNone/>
              <a:defRPr sz="1600"/>
            </a:lvl8pPr>
            <a:lvl9pPr marL="3657654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6E62284-DBEB-A5A6-450E-5D7E45599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F227870-DD94-5F31-C95A-456E8F715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4B97A7C-DE56-555C-19B7-C77E2504E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2193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576269-1585-F55B-5A96-57088516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119E606-BBD5-FBAE-8DC6-9F67419C9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A99C2C4-FB62-C633-CE68-46C5DF44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F94196C-788D-8B79-4B90-7DD871329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D97B938-53EE-AFFD-8CFA-CF7394677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4058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7DAB2E49-CBFE-4096-C47C-DAC64D0B7D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7"/>
            <a:ext cx="2628901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6FF7C10B-A7FC-B3F3-B6C0-AF4A7AB13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7"/>
            <a:ext cx="7734299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C619A6C-3BB8-F6B3-2BC3-12077B33A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12F3692-731A-8C19-F7A9-C8BFA55D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5924D61-C4FD-C8A5-B616-51B9F8328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126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8661AA-13ED-091D-0AA4-F71177554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13782F2-D01C-9C0A-0ECE-D17E0AB2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4DA2FD9-27C0-19FA-EAF7-9B42E1FA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1C239E9-9C4C-66DC-47F4-899DF6D0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4640C15-14C0-990A-A849-B29D36A3E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384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651F6B-1414-7A1D-AE51-BFB18D5F4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1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D1C348A-78CA-BF08-929A-48F937F05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82000"/>
                  </a:schemeClr>
                </a:solidFill>
              </a:defRPr>
            </a:lvl1pPr>
            <a:lvl2pPr marL="457207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13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2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3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3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4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DD9B9EF-A895-F97B-9866-3784121A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9581BC3-315E-6E00-EB0E-B0B757BE7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C4F229A-F366-54E2-2187-7E9DCD6D6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302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D0B0D4-42D3-B071-D5FE-35911EEC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CA5D91-9F4E-89A7-D97A-6C851978A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2" y="1825627"/>
            <a:ext cx="5181601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D25FDFF9-1DA8-F252-481C-E6226E53E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7"/>
            <a:ext cx="5181601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D4AE31D-C562-4B33-B3BB-F151BCCE2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77654CAF-B1B2-0B64-33BD-644D3909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EC61090-3FC7-F030-261A-031B10785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2193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AE84895-A975-7892-0B74-972B8405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A8E0F85-0D22-B0C5-5737-3B5CD5233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207" indent="0">
              <a:buNone/>
              <a:defRPr sz="2000" b="1"/>
            </a:lvl2pPr>
            <a:lvl3pPr marL="914413" indent="0">
              <a:buNone/>
              <a:defRPr sz="1800" b="1"/>
            </a:lvl3pPr>
            <a:lvl4pPr marL="1371620" indent="0">
              <a:buNone/>
              <a:defRPr sz="1600" b="1"/>
            </a:lvl4pPr>
            <a:lvl5pPr marL="1828826" indent="0">
              <a:buNone/>
              <a:defRPr sz="1600" b="1"/>
            </a:lvl5pPr>
            <a:lvl6pPr marL="2286033" indent="0">
              <a:buNone/>
              <a:defRPr sz="1600" b="1"/>
            </a:lvl6pPr>
            <a:lvl7pPr marL="2743239" indent="0">
              <a:buNone/>
              <a:defRPr sz="1600" b="1"/>
            </a:lvl7pPr>
            <a:lvl8pPr marL="3200446" indent="0">
              <a:buNone/>
              <a:defRPr sz="1600" b="1"/>
            </a:lvl8pPr>
            <a:lvl9pPr marL="3657654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C0A5106-36CB-14E5-A32C-CBD424E30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D4DFAD24-4EB9-4CEE-71B7-B25E92481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199" y="1681163"/>
            <a:ext cx="518318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207" indent="0">
              <a:buNone/>
              <a:defRPr sz="2000" b="1"/>
            </a:lvl2pPr>
            <a:lvl3pPr marL="914413" indent="0">
              <a:buNone/>
              <a:defRPr sz="1800" b="1"/>
            </a:lvl3pPr>
            <a:lvl4pPr marL="1371620" indent="0">
              <a:buNone/>
              <a:defRPr sz="1600" b="1"/>
            </a:lvl4pPr>
            <a:lvl5pPr marL="1828826" indent="0">
              <a:buNone/>
              <a:defRPr sz="1600" b="1"/>
            </a:lvl5pPr>
            <a:lvl6pPr marL="2286033" indent="0">
              <a:buNone/>
              <a:defRPr sz="1600" b="1"/>
            </a:lvl6pPr>
            <a:lvl7pPr marL="2743239" indent="0">
              <a:buNone/>
              <a:defRPr sz="1600" b="1"/>
            </a:lvl7pPr>
            <a:lvl8pPr marL="3200446" indent="0">
              <a:buNone/>
              <a:defRPr sz="1600" b="1"/>
            </a:lvl8pPr>
            <a:lvl9pPr marL="3657654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FB3209B-B203-E097-11E9-C13599F2D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9D738EA4-41CE-853A-C0DE-1EBC1C957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F205BB2D-7979-B9BB-F8FF-B2BAFB63C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0175E2BD-122F-05E7-1DAE-464059D32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1454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0674DE0-B3B8-E890-5342-4991A81BF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9AA1EAA-7CBC-1767-1C3E-AE799F42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A2B73F03-2AE8-B7CB-7346-B42144836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9D85422-3B84-3977-B1F6-F2FE2CFC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4733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D29E6301-4A25-AE1A-F97F-2879085CD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57769005-2E8B-85CB-D49C-7F317A371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EBA4A53-031D-D46D-52D4-474B38D18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53457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49ED24-EED5-DEC0-B6BD-EFB694427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08599A-E574-0FEF-9F9F-474BB9360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99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98A9169-1B70-A660-4ABD-84DDF6A6A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7" indent="0">
              <a:buNone/>
              <a:defRPr sz="1400"/>
            </a:lvl2pPr>
            <a:lvl3pPr marL="914413" indent="0">
              <a:buNone/>
              <a:defRPr sz="1200"/>
            </a:lvl3pPr>
            <a:lvl4pPr marL="1371620" indent="0">
              <a:buNone/>
              <a:defRPr sz="1000"/>
            </a:lvl4pPr>
            <a:lvl5pPr marL="1828826" indent="0">
              <a:buNone/>
              <a:defRPr sz="1000"/>
            </a:lvl5pPr>
            <a:lvl6pPr marL="2286033" indent="0">
              <a:buNone/>
              <a:defRPr sz="1000"/>
            </a:lvl6pPr>
            <a:lvl7pPr marL="2743239" indent="0">
              <a:buNone/>
              <a:defRPr sz="1000"/>
            </a:lvl7pPr>
            <a:lvl8pPr marL="3200446" indent="0">
              <a:buNone/>
              <a:defRPr sz="1000"/>
            </a:lvl8pPr>
            <a:lvl9pPr marL="3657654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2B556B8-46BA-05AE-767E-7CC82B5B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E7081C8-9144-7139-3EA5-E94EED095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932E2DA-787A-7A61-9CAB-8E1C7FB29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236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436FD9-84B4-2BA9-D54C-A95920F2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C08F5CD-D22C-BDE9-5237-FD12613B78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7" indent="0">
              <a:buNone/>
              <a:defRPr sz="2800"/>
            </a:lvl2pPr>
            <a:lvl3pPr marL="914413" indent="0">
              <a:buNone/>
              <a:defRPr sz="2399"/>
            </a:lvl3pPr>
            <a:lvl4pPr marL="1371620" indent="0">
              <a:buNone/>
              <a:defRPr sz="2000"/>
            </a:lvl4pPr>
            <a:lvl5pPr marL="1828826" indent="0">
              <a:buNone/>
              <a:defRPr sz="2000"/>
            </a:lvl5pPr>
            <a:lvl6pPr marL="2286033" indent="0">
              <a:buNone/>
              <a:defRPr sz="2000"/>
            </a:lvl6pPr>
            <a:lvl7pPr marL="2743239" indent="0">
              <a:buNone/>
              <a:defRPr sz="2000"/>
            </a:lvl7pPr>
            <a:lvl8pPr marL="3200446" indent="0">
              <a:buNone/>
              <a:defRPr sz="2000"/>
            </a:lvl8pPr>
            <a:lvl9pPr marL="3657654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F6B85C3-9A9C-B2FC-2DB8-AD5EB1CC23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7" indent="0">
              <a:buNone/>
              <a:defRPr sz="1400"/>
            </a:lvl2pPr>
            <a:lvl3pPr marL="914413" indent="0">
              <a:buNone/>
              <a:defRPr sz="1200"/>
            </a:lvl3pPr>
            <a:lvl4pPr marL="1371620" indent="0">
              <a:buNone/>
              <a:defRPr sz="1000"/>
            </a:lvl4pPr>
            <a:lvl5pPr marL="1828826" indent="0">
              <a:buNone/>
              <a:defRPr sz="1000"/>
            </a:lvl5pPr>
            <a:lvl6pPr marL="2286033" indent="0">
              <a:buNone/>
              <a:defRPr sz="1000"/>
            </a:lvl6pPr>
            <a:lvl7pPr marL="2743239" indent="0">
              <a:buNone/>
              <a:defRPr sz="1000"/>
            </a:lvl7pPr>
            <a:lvl8pPr marL="3200446" indent="0">
              <a:buNone/>
              <a:defRPr sz="1000"/>
            </a:lvl8pPr>
            <a:lvl9pPr marL="3657654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55E16DB-9704-FC91-4596-57E6F1E5F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BE26E81-D9CB-5CF2-0C93-27F15141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92E04CA-4775-23F7-5BD6-75C73884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08275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320DF741-3435-0CE1-76D0-51879C126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D35209D-9881-F1F5-CEAF-E97250F2C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1A77812-CC3F-DDF4-260F-FEE6C334B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2" y="6356352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CE2051-D379-B34F-8739-1B51FC3A2950}" type="datetimeFigureOut">
              <a:rPr lang="cs-CZ" smtClean="0"/>
              <a:t>01.10.2025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AF43C59-4CAA-BFDC-437F-0410828A7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15FC5BF-1341-90FC-F297-7C7DA96E7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9C0033-6633-7547-9EB4-BE765C4C2A3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328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6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2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9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5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42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9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56" indent="-228603" algn="l" defTabSz="91441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3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0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6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3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9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6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54" algn="l" defTabSz="9144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B248A405-A6FD-D946-C3AA-DB9AFBDD496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964FC5F-A745-A3CF-8EF7-FCA185179DB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64733" y="1926511"/>
            <a:ext cx="7597259" cy="16927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3000" b="1" noProof="0" dirty="0">
                <a:solidFill>
                  <a:schemeClr val="bg1"/>
                </a:solidFill>
                <a:latin typeface="Silka Bold" pitchFamily="2" charset="0"/>
              </a:rPr>
              <a:t>Multidimensional Classification of </a:t>
            </a:r>
            <a:r>
              <a:rPr lang="en-GB" sz="3000" b="1" noProof="0" dirty="0" err="1">
                <a:solidFill>
                  <a:schemeClr val="bg1"/>
                </a:solidFill>
                <a:latin typeface="Silka Bold" pitchFamily="2" charset="0"/>
              </a:rPr>
              <a:t>Livability</a:t>
            </a:r>
            <a:endParaRPr lang="en-GB" sz="3000" b="1" noProof="0" dirty="0">
              <a:solidFill>
                <a:schemeClr val="bg1"/>
              </a:solidFill>
              <a:latin typeface="Silka Bold" pitchFamily="2" charset="0"/>
            </a:endParaRPr>
          </a:p>
          <a:p>
            <a:r>
              <a:rPr lang="en-GB" sz="1600" noProof="0" dirty="0">
                <a:solidFill>
                  <a:schemeClr val="bg1"/>
                </a:solidFill>
                <a:latin typeface="Silka" pitchFamily="2" charset="0"/>
              </a:rPr>
              <a:t>DC1</a:t>
            </a:r>
          </a:p>
          <a:p>
            <a:endParaRPr lang="en-GB" noProof="0" dirty="0">
              <a:solidFill>
                <a:schemeClr val="bg1"/>
              </a:solidFill>
              <a:latin typeface="Silka" pitchFamily="2" charset="0"/>
            </a:endParaRPr>
          </a:p>
          <a:p>
            <a:r>
              <a:rPr lang="en-GB" sz="1000" noProof="0" dirty="0">
                <a:solidFill>
                  <a:schemeClr val="bg1"/>
                </a:solidFill>
                <a:latin typeface="Silka" pitchFamily="2" charset="0"/>
              </a:rPr>
              <a:t>Martin Fleischmann, 1. 10. 2025</a:t>
            </a:r>
          </a:p>
        </p:txBody>
      </p:sp>
    </p:spTree>
    <p:extLst>
      <p:ext uri="{BB962C8B-B14F-4D97-AF65-F5344CB8AC3E}">
        <p14:creationId xmlns:p14="http://schemas.microsoft.com/office/powerpoint/2010/main" val="3925630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547C5E92-59CA-8EAA-5BC0-CBD275FC8C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52D2D304-2448-E03B-8BE0-D42715D7EE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28959" y="2926201"/>
            <a:ext cx="446541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3000" b="1" noProof="0" dirty="0">
                <a:solidFill>
                  <a:schemeClr val="bg1"/>
                </a:solidFill>
                <a:latin typeface="Silka Bold" pitchFamily="2" charset="0"/>
              </a:rPr>
              <a:t>Supervision</a:t>
            </a:r>
            <a:endParaRPr lang="en-GB" sz="3000" noProof="0" dirty="0">
              <a:solidFill>
                <a:schemeClr val="bg1"/>
              </a:solidFill>
              <a:latin typeface="Silk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116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Martin Fleischmann [WP1]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Janne </a:t>
            </a:r>
            <a:r>
              <a:rPr lang="en-GB" sz="1400" dirty="0" err="1">
                <a:solidFill>
                  <a:srgbClr val="003657"/>
                </a:solidFill>
                <a:latin typeface="Silka Medium" pitchFamily="2" charset="0"/>
              </a:rPr>
              <a:t>Alahuhta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 (to be confirmed) [WP1]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Discussion with Xenia </a:t>
            </a:r>
            <a:r>
              <a:rPr lang="en-GB" sz="1400" dirty="0" err="1">
                <a:solidFill>
                  <a:srgbClr val="003657"/>
                </a:solidFill>
                <a:latin typeface="Silka Medium" pitchFamily="2" charset="0"/>
              </a:rPr>
              <a:t>Laffaile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 (to be confirmed) [WP2]</a:t>
            </a:r>
          </a:p>
          <a:p>
            <a:pPr marL="342900" indent="-342900">
              <a:buAutoNum type="arabicPeriod"/>
            </a:pP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  <a:p>
            <a:pPr marL="342900" indent="-342900">
              <a:buAutoNum type="arabicPeriod"/>
            </a:pPr>
            <a:endParaRPr lang="en-GB" sz="1400" dirty="0">
              <a:solidFill>
                <a:srgbClr val="003657"/>
              </a:solidFill>
              <a:latin typeface="Silka Medium" pitchFamily="2" charset="0"/>
            </a:endParaRPr>
          </a:p>
          <a:p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Secondments and other visits to be figured out. (I joined late…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, working on it.)</a:t>
            </a:r>
          </a:p>
          <a:p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  <a:p>
            <a:endParaRPr lang="en-GB" sz="1400" dirty="0">
              <a:solidFill>
                <a:srgbClr val="003657"/>
              </a:solidFill>
              <a:latin typeface="Silka Medium" pitchFamily="2" charset="0"/>
            </a:endParaRPr>
          </a:p>
          <a:p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martin.fleischmann@natur.cuni.cz</a:t>
            </a: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6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964FC5F-A745-A3CF-8EF7-FCA185179DB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6" y="632430"/>
            <a:ext cx="5068116" cy="769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2000" b="1" noProof="0" dirty="0">
                <a:solidFill>
                  <a:srgbClr val="003657"/>
                </a:solidFill>
                <a:latin typeface="Silka Bold" pitchFamily="2" charset="0"/>
              </a:rPr>
              <a:t>New generation of ULC</a:t>
            </a:r>
          </a:p>
          <a:p>
            <a:endParaRPr lang="en-GB" sz="2399" noProof="0" dirty="0">
              <a:solidFill>
                <a:srgbClr val="003657"/>
              </a:solidFill>
              <a:latin typeface="Silka" pitchFamily="2" charset="0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The ULC is a core of the entire Living Design network. The DC1 shall work on the foundations of the existing preprint to build the new generation of the Urban </a:t>
            </a:r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Classification.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0729D1C-15D7-F2F1-017D-7752A9D0330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6" y="3463036"/>
            <a:ext cx="5068116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direct communication with all the other DCs to gather needs</a:t>
            </a:r>
          </a:p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re-evaluation of conceptual and methodological choices</a:t>
            </a:r>
          </a:p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classification using a flexible hierarchical model</a:t>
            </a:r>
          </a:p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built for the variety of Living Design applications</a:t>
            </a: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5DB42E9A-BCE1-35B6-FD1B-BDBED608E353}"/>
              </a:ext>
            </a:extLst>
          </p:cNvPr>
          <p:cNvPicPr>
            <a:picLocks/>
          </p:cNvPicPr>
          <p:nvPr/>
        </p:nvPicPr>
        <p:blipFill>
          <a:blip r:embed="rId4"/>
          <a:srcRect l="-3149" t="1628" r="50000" b="54239"/>
          <a:stretch>
            <a:fillRect/>
          </a:stretch>
        </p:blipFill>
        <p:spPr>
          <a:xfrm>
            <a:off x="631017" y="632430"/>
            <a:ext cx="5230832" cy="46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29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964FC5F-A745-A3CF-8EF7-FCA185179DB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6" y="632430"/>
            <a:ext cx="5068116" cy="769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2000" b="1" noProof="0" dirty="0">
                <a:solidFill>
                  <a:srgbClr val="003657"/>
                </a:solidFill>
                <a:latin typeface="Silka Bold" pitchFamily="2" charset="0"/>
              </a:rPr>
              <a:t>Primarily methodological project</a:t>
            </a:r>
          </a:p>
          <a:p>
            <a:endParaRPr lang="en-GB" sz="2399" noProof="0" dirty="0">
              <a:solidFill>
                <a:srgbClr val="003657"/>
              </a:solidFill>
              <a:latin typeface="Silka" pitchFamily="2" charset="0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Buildin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g on the supervisor’s experience in spatial classification development, the work shall revise all sub-classifications and potentially add more. The one that is clearly missing is a layer capturing urban morphology from a development pattern perspective. We may find others that are missing.</a:t>
            </a: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0729D1C-15D7-F2F1-017D-7752A9D0330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6" y="3463036"/>
            <a:ext cx="5068116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building on open-source software and contributing to it</a:t>
            </a:r>
          </a:p>
          <a:p>
            <a:pPr>
              <a:lnSpc>
                <a:spcPct val="150000"/>
              </a:lnSpc>
            </a:pPr>
            <a:r>
              <a:rPr lang="en-GB" sz="1200" noProof="0" dirty="0">
                <a:solidFill>
                  <a:srgbClr val="39B8E5"/>
                </a:solidFill>
                <a:latin typeface="Silka Medium" pitchFamily="2" charset="0"/>
              </a:rPr>
              <a:t>•</a:t>
            </a:r>
            <a:r>
              <a:rPr lang="en-GB" sz="1200" noProof="0" dirty="0">
                <a:solidFill>
                  <a:srgbClr val="003657"/>
                </a:solidFill>
                <a:latin typeface="Silka Medium" pitchFamily="2" charset="0"/>
              </a:rPr>
              <a:t>  releasing accessible open data products</a:t>
            </a: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5DB42E9A-BCE1-35B6-FD1B-BDBED608E353}"/>
              </a:ext>
            </a:extLst>
          </p:cNvPr>
          <p:cNvPicPr>
            <a:picLocks/>
          </p:cNvPicPr>
          <p:nvPr/>
        </p:nvPicPr>
        <p:blipFill>
          <a:blip r:embed="rId4"/>
          <a:srcRect l="-6230" t="-3571" r="-6230" b="-40"/>
          <a:stretch>
            <a:fillRect/>
          </a:stretch>
        </p:blipFill>
        <p:spPr>
          <a:xfrm>
            <a:off x="631016" y="231648"/>
            <a:ext cx="5230832" cy="52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040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547C5E92-59CA-8EAA-5BC0-CBD275FC8C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52D2D304-2448-E03B-8BE0-D42715D7EE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28959" y="2926201"/>
            <a:ext cx="446541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3000" b="1" noProof="0" dirty="0">
                <a:solidFill>
                  <a:schemeClr val="bg1"/>
                </a:solidFill>
                <a:latin typeface="Silka Bold" pitchFamily="2" charset="0"/>
              </a:rPr>
              <a:t>Objectives</a:t>
            </a:r>
            <a:endParaRPr lang="en-GB" sz="3000" noProof="0" dirty="0">
              <a:solidFill>
                <a:schemeClr val="bg1"/>
              </a:solidFill>
              <a:latin typeface="Silk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152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2893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To develop a </a:t>
            </a:r>
            <a:r>
              <a:rPr lang="en-GB" sz="1400" b="1" noProof="0" dirty="0">
                <a:solidFill>
                  <a:srgbClr val="003657"/>
                </a:solidFill>
                <a:latin typeface="Silka Medium" pitchFamily="2" charset="0"/>
              </a:rPr>
              <a:t>new generation of multidimensional classification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of urban </a:t>
            </a:r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building on trans-disciplinary knowledge of urban morphology and morphometrics, urban landscape, human geography and ecology. The project aims to identify and classify urban </a:t>
            </a:r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dimensions through </a:t>
            </a:r>
            <a:r>
              <a:rPr lang="en-GB" sz="1400" b="1" noProof="0" dirty="0">
                <a:solidFill>
                  <a:srgbClr val="003657"/>
                </a:solidFill>
                <a:latin typeface="Silka Medium" pitchFamily="2" charset="0"/>
              </a:rPr>
              <a:t>a multi-scalar, hierarchical clustering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approach using </a:t>
            </a:r>
            <a:r>
              <a:rPr lang="en-GB" sz="1400" b="1" noProof="0" dirty="0">
                <a:solidFill>
                  <a:srgbClr val="003657"/>
                </a:solidFill>
                <a:latin typeface="Silka Medium" pitchFamily="2" charset="0"/>
              </a:rPr>
              <a:t>spatially explicit methods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. This will be done for all case study cities, after careful data collection and harmonization of  remote sensing, socio-economic, and morphological data, followed by an </a:t>
            </a:r>
            <a:r>
              <a:rPr lang="en-GB" sz="1400" b="1" noProof="0" dirty="0">
                <a:solidFill>
                  <a:srgbClr val="003657"/>
                </a:solidFill>
                <a:latin typeface="Silka Medium" pitchFamily="2" charset="0"/>
              </a:rPr>
              <a:t>assessment of social disparities in accessing urban </a:t>
            </a:r>
            <a:r>
              <a:rPr lang="en-GB" sz="1400" b="1" noProof="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and its relation to deprivation and rising inequality.</a:t>
            </a:r>
          </a:p>
        </p:txBody>
      </p:sp>
      <p:pic>
        <p:nvPicPr>
          <p:cNvPr id="2" name="Obrázek 2">
            <a:extLst>
              <a:ext uri="{FF2B5EF4-FFF2-40B4-BE49-F238E27FC236}">
                <a16:creationId xmlns:a16="http://schemas.microsoft.com/office/drawing/2014/main" id="{38110AD1-FE41-F699-C2A9-D8280E33F140}"/>
              </a:ext>
            </a:extLst>
          </p:cNvPr>
          <p:cNvPicPr>
            <a:picLocks/>
          </p:cNvPicPr>
          <p:nvPr/>
        </p:nvPicPr>
        <p:blipFill>
          <a:blip r:embed="rId4"/>
          <a:srcRect l="595" r="595"/>
          <a:stretch/>
        </p:blipFill>
        <p:spPr>
          <a:xfrm>
            <a:off x="631017" y="383469"/>
            <a:ext cx="5230832" cy="52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9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547C5E92-59CA-8EAA-5BC0-CBD275FC8C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52D2D304-2448-E03B-8BE0-D42715D7EE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28959" y="2926201"/>
            <a:ext cx="446541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3000" b="1" noProof="0" dirty="0">
                <a:solidFill>
                  <a:schemeClr val="bg1"/>
                </a:solidFill>
                <a:latin typeface="Silka Bold" pitchFamily="2" charset="0"/>
              </a:rPr>
              <a:t>Components</a:t>
            </a:r>
            <a:endParaRPr lang="en-GB" sz="3000" noProof="0" dirty="0">
              <a:solidFill>
                <a:schemeClr val="bg1"/>
              </a:solidFill>
              <a:latin typeface="Silk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105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Development of the classification and its application on Living Design case studies.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Scaling of the classification to large continuous regions and assessment of regional geographical patterns and their diversity.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Assessment of spatial relationship between social deprivation and </a:t>
            </a:r>
            <a:r>
              <a:rPr lang="en-GB" sz="140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 and related policy recommendations to mitigate this aspect of urban inequality.</a:t>
            </a:r>
          </a:p>
          <a:p>
            <a:pPr marL="342900" indent="-342900">
              <a:buAutoNum type="arabicPeriod"/>
            </a:pP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  <a:p>
            <a:pPr marL="342900" indent="-342900">
              <a:buAutoNum type="arabicPeriod"/>
            </a:pPr>
            <a:endParaRPr lang="en-GB" sz="1400" dirty="0">
              <a:solidFill>
                <a:srgbClr val="003657"/>
              </a:solidFill>
              <a:latin typeface="Silka Medium" pitchFamily="2" charset="0"/>
            </a:endParaRPr>
          </a:p>
          <a:p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Given the 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DC will pursue a PhD in human geography, the human geography aspect needs to be present. Hence the existence of the point 3.</a:t>
            </a: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  <a:p>
            <a:pPr marL="342900" indent="-342900">
              <a:buAutoNum type="arabicPeriod"/>
            </a:pP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</p:txBody>
      </p:sp>
      <p:pic>
        <p:nvPicPr>
          <p:cNvPr id="2" name="Obrázek 2">
            <a:extLst>
              <a:ext uri="{FF2B5EF4-FFF2-40B4-BE49-F238E27FC236}">
                <a16:creationId xmlns:a16="http://schemas.microsoft.com/office/drawing/2014/main" id="{38110AD1-FE41-F699-C2A9-D8280E33F140}"/>
              </a:ext>
            </a:extLst>
          </p:cNvPr>
          <p:cNvPicPr>
            <a:picLocks/>
          </p:cNvPicPr>
          <p:nvPr/>
        </p:nvPicPr>
        <p:blipFill>
          <a:blip r:embed="rId4"/>
          <a:srcRect l="26053" r="26053"/>
          <a:stretch/>
        </p:blipFill>
        <p:spPr>
          <a:xfrm>
            <a:off x="631017" y="383469"/>
            <a:ext cx="5230832" cy="52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659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547C5E92-59CA-8EAA-5BC0-CBD275FC8C2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52D2D304-2448-E03B-8BE0-D42715D7EED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28959" y="2926201"/>
            <a:ext cx="446541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3000" b="1" noProof="0" dirty="0">
                <a:solidFill>
                  <a:schemeClr val="bg1"/>
                </a:solidFill>
                <a:latin typeface="Silka Bold" pitchFamily="2" charset="0"/>
              </a:rPr>
              <a:t>Expected results</a:t>
            </a:r>
            <a:endParaRPr lang="en-GB" sz="3000" noProof="0" dirty="0">
              <a:solidFill>
                <a:schemeClr val="bg1"/>
              </a:solidFill>
              <a:latin typeface="Silk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406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49895B5-34FC-A164-A13D-B272A910F7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CDF5B789-6CC6-0C9B-F3F2-CE5D6BF644F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92865" y="1566583"/>
            <a:ext cx="5068117" cy="203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Methods for multidimensional </a:t>
            </a:r>
            <a:r>
              <a:rPr lang="en-GB" sz="1400" noProof="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noProof="0" dirty="0">
                <a:solidFill>
                  <a:srgbClr val="003657"/>
                </a:solidFill>
                <a:latin typeface="Silka Medium" pitchFamily="2" charset="0"/>
              </a:rPr>
              <a:t> classification validated through a cross-city comparison.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Open data product scaling he classification beyond the limits of case studies for wider scientific community.</a:t>
            </a:r>
          </a:p>
          <a:p>
            <a:pPr marL="342900" indent="-342900">
              <a:buAutoNum type="arabicPeriod"/>
            </a:pP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Policy recommendations to mitigate social deprivation aspects linked to urban </a:t>
            </a:r>
            <a:r>
              <a:rPr lang="en-GB" sz="1400" dirty="0" err="1">
                <a:solidFill>
                  <a:srgbClr val="003657"/>
                </a:solidFill>
                <a:latin typeface="Silka Medium" pitchFamily="2" charset="0"/>
              </a:rPr>
              <a:t>livability</a:t>
            </a:r>
            <a:r>
              <a:rPr lang="en-GB" sz="1400" dirty="0">
                <a:solidFill>
                  <a:srgbClr val="003657"/>
                </a:solidFill>
                <a:latin typeface="Silka Medium" pitchFamily="2" charset="0"/>
              </a:rPr>
              <a:t>.</a:t>
            </a: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  <a:p>
            <a:pPr marL="342900" indent="-342900">
              <a:buAutoNum type="arabicPeriod"/>
            </a:pPr>
            <a:endParaRPr lang="en-GB" sz="1400" noProof="0" dirty="0">
              <a:solidFill>
                <a:srgbClr val="003657"/>
              </a:solidFill>
              <a:latin typeface="Silka Medium" pitchFamily="2" charset="0"/>
            </a:endParaRPr>
          </a:p>
        </p:txBody>
      </p:sp>
      <p:pic>
        <p:nvPicPr>
          <p:cNvPr id="2" name="Obrázek 2">
            <a:extLst>
              <a:ext uri="{FF2B5EF4-FFF2-40B4-BE49-F238E27FC236}">
                <a16:creationId xmlns:a16="http://schemas.microsoft.com/office/drawing/2014/main" id="{38110AD1-FE41-F699-C2A9-D8280E33F140}"/>
              </a:ext>
            </a:extLst>
          </p:cNvPr>
          <p:cNvPicPr>
            <a:picLocks/>
          </p:cNvPicPr>
          <p:nvPr/>
        </p:nvPicPr>
        <p:blipFill>
          <a:blip r:embed="rId4"/>
          <a:srcRect t="-68768" r="3189" b="-113630"/>
          <a:stretch>
            <a:fillRect/>
          </a:stretch>
        </p:blipFill>
        <p:spPr>
          <a:xfrm>
            <a:off x="631017" y="299464"/>
            <a:ext cx="5230832" cy="525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4192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</TotalTime>
  <Words>432</Words>
  <Application>Microsoft Macintosh PowerPoint</Application>
  <PresentationFormat>Widescreen</PresentationFormat>
  <Paragraphs>43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 Display</vt:lpstr>
      <vt:lpstr>Aptos</vt:lpstr>
      <vt:lpstr>Silka</vt:lpstr>
      <vt:lpstr>Arial</vt:lpstr>
      <vt:lpstr>Silka Bold</vt:lpstr>
      <vt:lpstr>Silka Medium</vt:lpstr>
      <vt:lpstr>Motiv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Honza Havránek</dc:creator>
  <cp:keywords/>
  <dc:description/>
  <cp:lastModifiedBy>Fleischmann Martin</cp:lastModifiedBy>
  <cp:revision>36</cp:revision>
  <dcterms:created xsi:type="dcterms:W3CDTF">2024-09-11T14:16:17Z</dcterms:created>
  <dcterms:modified xsi:type="dcterms:W3CDTF">2025-10-01T16:28:33Z</dcterms:modified>
  <cp:category/>
</cp:coreProperties>
</file>

<file path=docProps/thumbnail.jpeg>
</file>